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639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1640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1641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1642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1643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1644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1645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1646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1647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648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649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650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651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652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653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654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655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656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657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1658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1659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1660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1661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1662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1663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1664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1665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1666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1667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1668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1669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1670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1671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1672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1673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1674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1675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1676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1677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1678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1679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1680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1681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1682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1683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1684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1685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1686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1687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1688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1689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1690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1691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1692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1693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1694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1695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1696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1697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1698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1699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1700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1701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1702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1703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1704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1705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1706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1707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1708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1709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1710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1711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1712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1713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1714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1715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1716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1717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1718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1719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1720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1721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1722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1723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1724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1725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1726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1727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1728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1729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1730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1731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1732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1733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1734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1735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1736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1737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738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739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740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741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742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743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744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745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746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747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748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749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750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751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752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753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754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755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</p:sldIdLst>
  <p:notesMasterIdLst>
    <p:notesMasterId r:id="rId12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指标简单排序" id="{4bcd64d0-c16e-a462-4db5-7139e4c8bc22}">
          <p14:sldIdLst/>
        </p14:section>
        <p14:section name="Default-1" id="{ee4f52b5-37be-d710-ab81-bbb10c8aef18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</p14:sldIdLst>
        </p14:section>
        <p14:section name="院内专科指标评分排序" id="{044dba59-7497-bb72-04dc-9638a9e9d681}">
          <p14:sldIdLst/>
        </p14:section>
        <p14:section name="院内专科指标评分雷达图" id="{a263d67b-a377-f8fe-cd22-eb6ea147064e}">
          <p14:sldIdLst/>
        </p14:section>
        <p14:section name="院内专科BCG散点图" id="{2abd04c7-1827-0769-f449-e61df4737d39}">
          <p14:sldIdLst/>
        </p14:section>
        <p14:section name="院内专科梯队表格" id="{96017109-40ed-7fb5-aa54-0cfbd4b2148b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notesMaster" Target="notesMasters/notesMaster1.xml"/><Relationship Id="rId121" Type="http://schemas.openxmlformats.org/officeDocument/2006/relationships/presProps" Target="presProps.xml"/><Relationship Id="rId122" Type="http://schemas.openxmlformats.org/officeDocument/2006/relationships/viewProps" Target="viewProps.xml"/><Relationship Id="rId123" Type="http://schemas.openxmlformats.org/officeDocument/2006/relationships/theme" Target="theme/theme1.xml"/><Relationship Id="rId124" Type="http://schemas.openxmlformats.org/officeDocument/2006/relationships/tableStyles" Target="tableStyles.xml"/></Relationships>
</file>

<file path=ppt/charts/_rels/chart16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9.xlsx"/></Relationships>
</file>

<file path=ppt/charts/_rels/chart16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0.xlsx"/></Relationships>
</file>

<file path=ppt/charts/_rels/chart16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1.xlsx"/></Relationships>
</file>

<file path=ppt/charts/_rels/chart16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2.xlsx"/></Relationships>
</file>

<file path=ppt/charts/_rels/chart16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3.xlsx"/></Relationships>
</file>

<file path=ppt/charts/_rels/chart16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4.xlsx"/></Relationships>
</file>

<file path=ppt/charts/_rels/chart16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5.xlsx"/></Relationships>
</file>

<file path=ppt/charts/_rels/chart16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6.xlsx"/></Relationships>
</file>

<file path=ppt/charts/_rels/chart16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7.xlsx"/></Relationships>
</file>

<file path=ppt/charts/_rels/chart16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8.xlsx"/></Relationships>
</file>

<file path=ppt/charts/_rels/chart16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9.xlsx"/></Relationships>
</file>

<file path=ppt/charts/_rels/chart16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0.xlsx"/></Relationships>
</file>

<file path=ppt/charts/_rels/chart16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1.xlsx"/></Relationships>
</file>

<file path=ppt/charts/_rels/chart16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2.xlsx"/></Relationships>
</file>

<file path=ppt/charts/_rels/chart16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3.xlsx"/></Relationships>
</file>

<file path=ppt/charts/_rels/chart16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4.xlsx"/></Relationships>
</file>

<file path=ppt/charts/_rels/chart16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5.xlsx"/></Relationships>
</file>

<file path=ppt/charts/_rels/chart16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6.xlsx"/></Relationships>
</file>

<file path=ppt/charts/_rels/chart16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7.xlsx"/></Relationships>
</file>

<file path=ppt/charts/_rels/chart16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8.xlsx"/></Relationships>
</file>

<file path=ppt/charts/_rels/chart16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9.xlsx"/></Relationships>
</file>

<file path=ppt/charts/_rels/chart16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0.xlsx"/></Relationships>
</file>

<file path=ppt/charts/_rels/chart16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1.xlsx"/></Relationships>
</file>

<file path=ppt/charts/_rels/chart16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2.xlsx"/></Relationships>
</file>

<file path=ppt/charts/_rels/chart16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3.xlsx"/></Relationships>
</file>

<file path=ppt/charts/_rels/chart16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4.xlsx"/></Relationships>
</file>

<file path=ppt/charts/_rels/chart16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5.xlsx"/></Relationships>
</file>

<file path=ppt/charts/_rels/chart16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6.xlsx"/></Relationships>
</file>

<file path=ppt/charts/_rels/chart16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7.xlsx"/></Relationships>
</file>

<file path=ppt/charts/_rels/chart16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8.xlsx"/></Relationships>
</file>

<file path=ppt/charts/_rels/chart16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9.xlsx"/></Relationships>
</file>

<file path=ppt/charts/_rels/chart16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0.xlsx"/></Relationships>
</file>

<file path=ppt/charts/_rels/chart16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1.xlsx"/></Relationships>
</file>

<file path=ppt/charts/_rels/chart16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2.xlsx"/></Relationships>
</file>

<file path=ppt/charts/_rels/chart16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3.xlsx"/></Relationships>
</file>

<file path=ppt/charts/_rels/chart16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4.xlsx"/></Relationships>
</file>

<file path=ppt/charts/_rels/chart16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5.xlsx"/></Relationships>
</file>

<file path=ppt/charts/_rels/chart16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6.xlsx"/></Relationships>
</file>

<file path=ppt/charts/_rels/chart16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7.xlsx"/></Relationships>
</file>

<file path=ppt/charts/_rels/chart16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8.xlsx"/></Relationships>
</file>

<file path=ppt/charts/_rels/chart16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9.xlsx"/></Relationships>
</file>

<file path=ppt/charts/_rels/chart16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0.xlsx"/></Relationships>
</file>

<file path=ppt/charts/_rels/chart16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1.xlsx"/></Relationships>
</file>

<file path=ppt/charts/_rels/chart16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2.xlsx"/></Relationships>
</file>

<file path=ppt/charts/_rels/chart16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3.xlsx"/></Relationships>
</file>

<file path=ppt/charts/_rels/chart16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4.xlsx"/></Relationships>
</file>

<file path=ppt/charts/_rels/chart16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5.xlsx"/></Relationships>
</file>

<file path=ppt/charts/_rels/chart16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6.xlsx"/></Relationships>
</file>

<file path=ppt/charts/_rels/chart16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7.xlsx"/></Relationships>
</file>

<file path=ppt/charts/_rels/chart16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8.xlsx"/></Relationships>
</file>

<file path=ppt/charts/_rels/chart16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9.xlsx"/></Relationships>
</file>

<file path=ppt/charts/_rels/chart16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0.xlsx"/></Relationships>
</file>

<file path=ppt/charts/_rels/chart16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1.xlsx"/></Relationships>
</file>

<file path=ppt/charts/_rels/chart16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2.xlsx"/></Relationships>
</file>

<file path=ppt/charts/_rels/chart16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3.xlsx"/></Relationships>
</file>

<file path=ppt/charts/_rels/chart16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4.xlsx"/></Relationships>
</file>

<file path=ppt/charts/_rels/chart16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5.xlsx"/></Relationships>
</file>

<file path=ppt/charts/_rels/chart16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6.xlsx"/></Relationships>
</file>

<file path=ppt/charts/_rels/chart16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7.xlsx"/></Relationships>
</file>

<file path=ppt/charts/_rels/chart16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8.xlsx"/></Relationships>
</file>

<file path=ppt/charts/_rels/chart16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9.xlsx"/></Relationships>
</file>

<file path=ppt/charts/_rels/chart17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0.xlsx"/></Relationships>
</file>

<file path=ppt/charts/_rels/chart17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1.xlsx"/></Relationships>
</file>

<file path=ppt/charts/_rels/chart17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2.xlsx"/></Relationships>
</file>

<file path=ppt/charts/_rels/chart17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3.xlsx"/></Relationships>
</file>

<file path=ppt/charts/_rels/chart17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4.xlsx"/></Relationships>
</file>

<file path=ppt/charts/_rels/chart17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5.xlsx"/></Relationships>
</file>

<file path=ppt/charts/_rels/chart17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6.xlsx"/></Relationships>
</file>

<file path=ppt/charts/_rels/chart17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7.xlsx"/></Relationships>
</file>

<file path=ppt/charts/_rels/chart17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8.xlsx"/></Relationships>
</file>

<file path=ppt/charts/_rels/chart17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9.xlsx"/></Relationships>
</file>

<file path=ppt/charts/_rels/chart17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0.xlsx"/></Relationships>
</file>

<file path=ppt/charts/_rels/chart17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1.xlsx"/></Relationships>
</file>

<file path=ppt/charts/_rels/chart17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2.xlsx"/></Relationships>
</file>

<file path=ppt/charts/_rels/chart17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3.xlsx"/></Relationships>
</file>

<file path=ppt/charts/_rels/chart17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4.xlsx"/></Relationships>
</file>

<file path=ppt/charts/_rels/chart17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5.xlsx"/></Relationships>
</file>

<file path=ppt/charts/_rels/chart17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6.xlsx"/></Relationships>
</file>

<file path=ppt/charts/_rels/chart17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7.xlsx"/></Relationships>
</file>

<file path=ppt/charts/_rels/chart17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8.xlsx"/></Relationships>
</file>

<file path=ppt/charts/_rels/chart17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9.xlsx"/></Relationships>
</file>

<file path=ppt/charts/_rels/chart17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0.xlsx"/></Relationships>
</file>

<file path=ppt/charts/_rels/chart17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1.xlsx"/></Relationships>
</file>

<file path=ppt/charts/_rels/chart17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2.xlsx"/></Relationships>
</file>

<file path=ppt/charts/_rels/chart17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3.xlsx"/></Relationships>
</file>

<file path=ppt/charts/_rels/chart17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4.xlsx"/></Relationships>
</file>

<file path=ppt/charts/_rels/chart17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5.xlsx"/></Relationships>
</file>

<file path=ppt/charts/_rels/chart17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6.xlsx"/></Relationships>
</file>

<file path=ppt/charts/_rels/chart17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7.xlsx"/></Relationships>
</file>

<file path=ppt/charts/_rels/chart17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8.xlsx"/></Relationships>
</file>

<file path=ppt/charts/_rels/chart17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9.xlsx"/></Relationships>
</file>

<file path=ppt/charts/_rels/chart17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0.xlsx"/></Relationships>
</file>

<file path=ppt/charts/_rels/chart17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1.xlsx"/></Relationships>
</file>

<file path=ppt/charts/_rels/chart17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2.xlsx"/></Relationships>
</file>

<file path=ppt/charts/_rels/chart17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3.xlsx"/></Relationships>
</file>

<file path=ppt/charts/_rels/chart17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4.xlsx"/></Relationships>
</file>

<file path=ppt/charts/_rels/chart17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5.xlsx"/></Relationships>
</file>

<file path=ppt/charts/_rels/chart17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6.xlsx"/></Relationships>
</file>

<file path=ppt/charts/_rels/chart17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7.xlsx"/></Relationships>
</file>

<file path=ppt/charts/_rels/chart17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8.xlsx"/></Relationships>
</file>

<file path=ppt/charts/_rels/chart17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9.xlsx"/></Relationships>
</file>

<file path=ppt/charts/_rels/chart17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0.xlsx"/></Relationships>
</file>

<file path=ppt/charts/_rels/chart17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1.xlsx"/></Relationships>
</file>

<file path=ppt/charts/_rels/chart17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2.xlsx"/></Relationships>
</file>

<file path=ppt/charts/_rels/chart17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3.xlsx"/></Relationships>
</file>

<file path=ppt/charts/_rels/chart17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4.xlsx"/></Relationships>
</file>

<file path=ppt/charts/_rels/chart17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5.xlsx"/></Relationships>
</file>

<file path=ppt/charts/_rels/chart17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6.xlsx"/></Relationships>
</file>

<file path=ppt/charts/_rels/chart17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7.xlsx"/></Relationships>
</file>

<file path=ppt/charts/_rels/chart17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8.xlsx"/></Relationships>
</file>

<file path=ppt/charts/_rels/chart17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9.xlsx"/></Relationships>
</file>

<file path=ppt/charts/_rels/chart17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0.xlsx"/></Relationships>
</file>

<file path=ppt/charts/_rels/chart17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1.xlsx"/></Relationships>
</file>

<file path=ppt/charts/_rels/chart17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2.xlsx"/></Relationships>
</file>

<file path=ppt/charts/_rels/chart17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3.xlsx"/></Relationships>
</file>

<file path=ppt/charts/_rels/chart17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4.xlsx"/></Relationships>
</file>

<file path=ppt/charts/_rels/chart17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5.xlsx"/></Relationships>
</file>

<file path=ppt/charts/chart16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</c:f>
              <c:strCache>
                <c:ptCount val="0"/>
              </c:strCache>
            </c:strRef>
          </c:cat>
          <c:val>
            <c:numRef>
              <c:f>Sheet1!$B$2:$B$1</c:f>
              <c:numCache>
                <c:formatCode>General</c:formatCode>
                <c:ptCount val="0"/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Sheet1!$A$2:$A$2</c:f>
              <c:strCache>
                <c:ptCount val="1"/>
                <c:pt idx="0">
                  <c:v>CMI值</c:v>
                </c:pt>
              </c:strCache>
            </c: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</c:f>
              <c:strCache>
                <c:ptCount val="2"/>
                <c:pt idx="0">
                  <c:v>CMI值</c:v>
                </c:pt>
                <c:pt idx="1">
                  <c:v>DRGs组数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/>
                </c:pt>
                <c:pt idx="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Sheet1!$A$2:$A$4</c:f>
              <c:strCache>
                <c:ptCount val="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/>
                </c:pt>
                <c:pt idx="1">
                  <c:v/>
                </c:pt>
                <c:pt idx="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Sheet1!$A$2:$A$5</c:f>
              <c:strCache>
                <c:ptCount val="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</c:f>
              <c:strCache>
                <c:ptCount val="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</c:f>
              <c:strCache>
                <c:ptCount val="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Sheet1!$A$2:$A$8</c:f>
              <c:strCache>
                <c:ptCount val="7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Sheet1!$A$2:$A$9</c:f>
              <c:strCache>
                <c:ptCount val="8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</c:f>
              <c:strCache>
                <c:ptCount val="9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Sheet1!$A$2:$A$11</c:f>
              <c:strCache>
                <c:ptCount val="10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Sheet1!$A$2:$A$12</c:f>
              <c:strCache>
                <c:ptCount val="11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Sheet1!$A$2:$A$13</c:f>
              <c:strCache>
                <c:ptCount val="12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Sheet1!$A$2:$A$14</c:f>
              <c:strCache>
                <c:ptCount val="1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</c:strCache>
            </c:strRef>
          </c:cat>
          <c:val>
            <c:numRef>
              <c:f>Sheet1!$B$2:$B$14</c:f>
              <c:numCache>
                <c:formatCode>General</c:formatCode>
                <c:ptCount val="13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Sheet1!$A$2:$A$15</c:f>
              <c:strCache>
                <c:ptCount val="1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</c:strCache>
            </c:strRef>
          </c:cat>
          <c:val>
            <c:numRef>
              <c:f>Sheet1!$B$2:$B$15</c:f>
              <c:numCache>
                <c:formatCode>General</c:formatCode>
                <c:ptCount val="1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Sheet1!$A$2:$A$16</c:f>
              <c:strCache>
                <c:ptCount val="1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</c:strCache>
            </c:strRef>
          </c:cat>
          <c:val>
            <c:numRef>
              <c:f>Sheet1!$B$2:$B$16</c:f>
              <c:numCache>
                <c:formatCode>General</c:formatCode>
                <c:ptCount val="1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Sheet1!$A$2:$A$17</c:f>
              <c:strCache>
                <c:ptCount val="1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</c:strCache>
            </c:strRef>
          </c:cat>
          <c:val>
            <c:numRef>
              <c:f>Sheet1!$B$2:$B$17</c:f>
              <c:numCache>
                <c:formatCode>General</c:formatCode>
                <c:ptCount val="1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Sheet1!$A$2:$A$18</c:f>
              <c:strCache>
                <c:ptCount val="17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</c:strCache>
            </c:strRef>
          </c:cat>
          <c:val>
            <c:numRef>
              <c:f>Sheet1!$B$2:$B$18</c:f>
              <c:numCache>
                <c:formatCode>General</c:formatCode>
                <c:ptCount val="17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Sheet1!$A$2:$A$19</c:f>
              <c:strCache>
                <c:ptCount val="18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Sheet1!$A$2:$A$20</c:f>
              <c:strCache>
                <c:ptCount val="19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</c:strCache>
            </c:strRef>
          </c:cat>
          <c:val>
            <c:numRef>
              <c:f>Sheet1!$B$2:$B$20</c:f>
              <c:numCache>
                <c:formatCode>General</c:formatCode>
                <c:ptCount val="19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Sheet1!$A$2:$A$21</c:f>
              <c:strCache>
                <c:ptCount val="20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Sheet1!$A$2:$A$22</c:f>
              <c:strCache>
                <c:ptCount val="21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</c:strCache>
            </c:strRef>
          </c:cat>
          <c:val>
            <c:numRef>
              <c:f>Sheet1!$B$2:$B$22</c:f>
              <c:numCache>
                <c:formatCode>General</c:formatCode>
                <c:ptCount val="21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Sheet1!$A$2:$A$23</c:f>
              <c:strCache>
                <c:ptCount val="22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</c:strCache>
            </c:strRef>
          </c:cat>
          <c:val>
            <c:numRef>
              <c:f>Sheet1!$B$2:$B$23</c:f>
              <c:numCache>
                <c:formatCode>General</c:formatCode>
                <c:ptCount val="2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Sheet1!$A$2:$A$24</c:f>
              <c:strCache>
                <c:ptCount val="2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</c:strCache>
            </c:strRef>
          </c:cat>
          <c:val>
            <c:numRef>
              <c:f>Sheet1!$B$2:$B$24</c:f>
              <c:numCache>
                <c:formatCode>General</c:formatCode>
                <c:ptCount val="23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Sheet1!$A$2:$A$25</c:f>
              <c:strCache>
                <c:ptCount val="2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</c:strCache>
            </c:strRef>
          </c:cat>
          <c:val>
            <c:numRef>
              <c:f>Sheet1!$B$2:$B$25</c:f>
              <c:numCache>
                <c:formatCode>General</c:formatCode>
                <c:ptCount val="2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Sheet1!$A$2:$A$26</c:f>
              <c:strCache>
                <c:ptCount val="2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</c:strCache>
            </c:strRef>
          </c:cat>
          <c:val>
            <c:numRef>
              <c:f>Sheet1!$B$2:$B$26</c:f>
              <c:numCache>
                <c:formatCode>General</c:formatCode>
                <c:ptCount val="2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Sheet1!$A$2:$A$27</c:f>
              <c:strCache>
                <c:ptCount val="2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</c:strCache>
            </c:strRef>
          </c:cat>
          <c:val>
            <c:numRef>
              <c:f>Sheet1!$B$2:$B$27</c:f>
              <c:numCache>
                <c:formatCode>General</c:formatCode>
                <c:ptCount val="2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Sheet1!$A$2:$A$28</c:f>
              <c:strCache>
                <c:ptCount val="27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</c:strCache>
            </c:strRef>
          </c:cat>
          <c:val>
            <c:numRef>
              <c:f>Sheet1!$B$2:$B$28</c:f>
              <c:numCache>
                <c:formatCode>General</c:formatCode>
                <c:ptCount val="27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Sheet1!$A$2:$A$29</c:f>
              <c:strCache>
                <c:ptCount val="28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</c:strCache>
            </c:strRef>
          </c:cat>
          <c:val>
            <c:numRef>
              <c:f>Sheet1!$B$2:$B$29</c:f>
              <c:numCache>
                <c:formatCode>General</c:formatCode>
                <c:ptCount val="28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Sheet1!$A$2:$A$30</c:f>
              <c:strCache>
                <c:ptCount val="29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</c:strCache>
            </c:strRef>
          </c:cat>
          <c:val>
            <c:numRef>
              <c:f>Sheet1!$B$2:$B$30</c:f>
              <c:numCache>
                <c:formatCode>General</c:formatCode>
                <c:ptCount val="29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Sheet1!$A$2:$A$31</c:f>
              <c:strCache>
                <c:ptCount val="30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</c:strCache>
            </c:strRef>
          </c:cat>
          <c:val>
            <c:numRef>
              <c:f>Sheet1!$B$2:$B$31</c:f>
              <c:numCache>
                <c:formatCode>General</c:formatCode>
                <c:ptCount val="3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Sheet1!$A$2:$A$32</c:f>
              <c:strCache>
                <c:ptCount val="31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</c:strCache>
            </c:strRef>
          </c:cat>
          <c:val>
            <c:numRef>
              <c:f>Sheet1!$B$2:$B$32</c:f>
              <c:numCache>
                <c:formatCode>General</c:formatCode>
                <c:ptCount val="31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Sheet1!$A$2:$A$33</c:f>
              <c:strCache>
                <c:ptCount val="32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</c:strCache>
            </c:strRef>
          </c:cat>
          <c:val>
            <c:numRef>
              <c:f>Sheet1!$B$2:$B$33</c:f>
              <c:numCache>
                <c:formatCode>General</c:formatCode>
                <c:ptCount val="3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Sheet1!$A$2:$A$34</c:f>
              <c:strCache>
                <c:ptCount val="3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</c:strCache>
            </c:strRef>
          </c:cat>
          <c:val>
            <c:numRef>
              <c:f>Sheet1!$B$2:$B$34</c:f>
              <c:numCache>
                <c:formatCode>General</c:formatCode>
                <c:ptCount val="33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Sheet1!$A$2:$A$35</c:f>
              <c:strCache>
                <c:ptCount val="3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</c:strCache>
            </c:strRef>
          </c:cat>
          <c:val>
            <c:numRef>
              <c:f>Sheet1!$B$2:$B$35</c:f>
              <c:numCache>
                <c:formatCode>General</c:formatCode>
                <c:ptCount val="3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Sheet1!$A$2:$A$36</c:f>
              <c:strCache>
                <c:ptCount val="3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</c:strCache>
            </c:strRef>
          </c:cat>
          <c:val>
            <c:numRef>
              <c:f>Sheet1!$B$2:$B$36</c:f>
              <c:numCache>
                <c:formatCode>General</c:formatCode>
                <c:ptCount val="3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Sheet1!$A$2:$A$37</c:f>
              <c:strCache>
                <c:ptCount val="3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</c:strCache>
            </c:strRef>
          </c:cat>
          <c:val>
            <c:numRef>
              <c:f>Sheet1!$B$2:$B$37</c:f>
              <c:numCache>
                <c:formatCode>General</c:formatCode>
                <c:ptCount val="3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Sheet1!$A$2:$A$38</c:f>
              <c:strCache>
                <c:ptCount val="37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</c:strCache>
            </c:strRef>
          </c:cat>
          <c:val>
            <c:numRef>
              <c:f>Sheet1!$B$2:$B$38</c:f>
              <c:numCache>
                <c:formatCode>General</c:formatCode>
                <c:ptCount val="37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Sheet1!$A$2:$A$39</c:f>
              <c:strCache>
                <c:ptCount val="38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</c:strCache>
            </c:strRef>
          </c:cat>
          <c:val>
            <c:numRef>
              <c:f>Sheet1!$B$2:$B$39</c:f>
              <c:numCache>
                <c:formatCode>General</c:formatCode>
                <c:ptCount val="38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Sheet1!$A$2:$A$40</c:f>
              <c:strCache>
                <c:ptCount val="39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</c:strCache>
            </c:strRef>
          </c:cat>
          <c:val>
            <c:numRef>
              <c:f>Sheet1!$B$2:$B$40</c:f>
              <c:numCache>
                <c:formatCode>General</c:formatCode>
                <c:ptCount val="39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Sheet1!$A$2:$A$41</c:f>
              <c:strCache>
                <c:ptCount val="40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</c:strCache>
            </c:strRef>
          </c:cat>
          <c:val>
            <c:numRef>
              <c:f>Sheet1!$B$2:$B$41</c:f>
              <c:numCache>
                <c:formatCode>General</c:formatCode>
                <c:ptCount val="4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Sheet1!$A$2:$A$42</c:f>
              <c:strCache>
                <c:ptCount val="41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</c:strCache>
            </c:strRef>
          </c:cat>
          <c:val>
            <c:numRef>
              <c:f>Sheet1!$B$2:$B$42</c:f>
              <c:numCache>
                <c:formatCode>General</c:formatCode>
                <c:ptCount val="41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Sheet1!$A$2:$A$43</c:f>
              <c:strCache>
                <c:ptCount val="42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</c:strCache>
            </c:strRef>
          </c:cat>
          <c:val>
            <c:numRef>
              <c:f>Sheet1!$B$2:$B$43</c:f>
              <c:numCache>
                <c:formatCode>General</c:formatCode>
                <c:ptCount val="4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Sheet1!$A$2:$A$44</c:f>
              <c:strCache>
                <c:ptCount val="4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</c:strCache>
            </c:strRef>
          </c:cat>
          <c:val>
            <c:numRef>
              <c:f>Sheet1!$B$2:$B$44</c:f>
              <c:numCache>
                <c:formatCode>General</c:formatCode>
                <c:ptCount val="43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Sheet1!$A$2:$A$45</c:f>
              <c:strCache>
                <c:ptCount val="4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</c:strCache>
            </c:strRef>
          </c:cat>
          <c:val>
            <c:numRef>
              <c:f>Sheet1!$B$2:$B$45</c:f>
              <c:numCache>
                <c:formatCode>General</c:formatCode>
                <c:ptCount val="4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Sheet1!$A$2:$A$46</c:f>
              <c:strCache>
                <c:ptCount val="4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</c:strCache>
            </c:strRef>
          </c:cat>
          <c:val>
            <c:numRef>
              <c:f>Sheet1!$B$2:$B$46</c:f>
              <c:numCache>
                <c:formatCode>General</c:formatCode>
                <c:ptCount val="4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Sheet1!$A$2:$A$47</c:f>
              <c:strCache>
                <c:ptCount val="4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</c:strCache>
            </c:strRef>
          </c:cat>
          <c:val>
            <c:numRef>
              <c:f>Sheet1!$B$2:$B$47</c:f>
              <c:numCache>
                <c:formatCode>General</c:formatCode>
                <c:ptCount val="4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Sheet1!$A$2:$A$48</c:f>
              <c:strCache>
                <c:ptCount val="47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</c:strCache>
            </c:strRef>
          </c:cat>
          <c:val>
            <c:numRef>
              <c:f>Sheet1!$B$2:$B$48</c:f>
              <c:numCache>
                <c:formatCode>General</c:formatCode>
                <c:ptCount val="47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Sheet1!$A$2:$A$49</c:f>
              <c:strCache>
                <c:ptCount val="48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</c:strCache>
            </c:strRef>
          </c:cat>
          <c:val>
            <c:numRef>
              <c:f>Sheet1!$B$2:$B$49</c:f>
              <c:numCache>
                <c:formatCode>General</c:formatCode>
                <c:ptCount val="48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Sheet1!$A$2:$A$50</c:f>
              <c:strCache>
                <c:ptCount val="49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</c:strCache>
            </c:strRef>
          </c:cat>
          <c:val>
            <c:numRef>
              <c:f>Sheet1!$B$2:$B$50</c:f>
              <c:numCache>
                <c:formatCode>General</c:formatCode>
                <c:ptCount val="49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Sheet1!$A$2:$A$51</c:f>
              <c:strCache>
                <c:ptCount val="50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</c:strCache>
            </c:strRef>
          </c:cat>
          <c:val>
            <c:numRef>
              <c:f>Sheet1!$B$2:$B$51</c:f>
              <c:numCache>
                <c:formatCode>General</c:formatCode>
                <c:ptCount val="5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Sheet1!$A$2:$A$52</c:f>
              <c:strCache>
                <c:ptCount val="51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</c:strCache>
            </c:strRef>
          </c:cat>
          <c:val>
            <c:numRef>
              <c:f>Sheet1!$B$2:$B$52</c:f>
              <c:numCache>
                <c:formatCode>General</c:formatCode>
                <c:ptCount val="51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Sheet1!$A$2:$A$53</c:f>
              <c:strCache>
                <c:ptCount val="52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</c:strCache>
            </c:strRef>
          </c:cat>
          <c:val>
            <c:numRef>
              <c:f>Sheet1!$B$2:$B$53</c:f>
              <c:numCache>
                <c:formatCode>General</c:formatCode>
                <c:ptCount val="5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Sheet1!$A$2:$A$54</c:f>
              <c:strCache>
                <c:ptCount val="5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</c:strCache>
            </c:strRef>
          </c:cat>
          <c:val>
            <c:numRef>
              <c:f>Sheet1!$B$2:$B$54</c:f>
              <c:numCache>
                <c:formatCode>General</c:formatCode>
                <c:ptCount val="53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Sheet1!$A$2:$A$55</c:f>
              <c:strCache>
                <c:ptCount val="5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</c:strCache>
            </c:strRef>
          </c:cat>
          <c:val>
            <c:numRef>
              <c:f>Sheet1!$B$2:$B$55</c:f>
              <c:numCache>
                <c:formatCode>General</c:formatCode>
                <c:ptCount val="5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Sheet1!$A$2:$A$56</c:f>
              <c:strCache>
                <c:ptCount val="5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</c:strCache>
            </c:strRef>
          </c:cat>
          <c:val>
            <c:numRef>
              <c:f>Sheet1!$B$2:$B$56</c:f>
              <c:numCache>
                <c:formatCode>General</c:formatCode>
                <c:ptCount val="5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Sheet1!$A$2:$A$57</c:f>
              <c:strCache>
                <c:ptCount val="5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</c:strCache>
            </c:strRef>
          </c:cat>
          <c:val>
            <c:numRef>
              <c:f>Sheet1!$B$2:$B$57</c:f>
              <c:numCache>
                <c:formatCode>General</c:formatCode>
                <c:ptCount val="5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Sheet1!$A$2:$A$58</c:f>
              <c:strCache>
                <c:ptCount val="57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</c:strCache>
            </c:strRef>
          </c:cat>
          <c:val>
            <c:numRef>
              <c:f>Sheet1!$B$2:$B$58</c:f>
              <c:numCache>
                <c:formatCode>General</c:formatCode>
                <c:ptCount val="57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Sheet1!$A$2:$A$59</c:f>
              <c:strCache>
                <c:ptCount val="58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</c:strCache>
            </c:strRef>
          </c:cat>
          <c:val>
            <c:numRef>
              <c:f>Sheet1!$B$2:$B$59</c:f>
              <c:numCache>
                <c:formatCode>General</c:formatCode>
                <c:ptCount val="58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Sheet1!$A$2:$A$60</c:f>
              <c:strCache>
                <c:ptCount val="59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</c:strCache>
            </c:strRef>
          </c:cat>
          <c:val>
            <c:numRef>
              <c:f>Sheet1!$B$2:$B$60</c:f>
              <c:numCache>
                <c:formatCode>General</c:formatCode>
                <c:ptCount val="59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Sheet1!$A$2:$A$61</c:f>
              <c:strCache>
                <c:ptCount val="60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</c:strCache>
            </c:strRef>
          </c:cat>
          <c:val>
            <c:numRef>
              <c:f>Sheet1!$B$2:$B$61</c:f>
              <c:numCache>
                <c:formatCode>General</c:formatCode>
                <c:ptCount val="6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Sheet1!$A$2:$A$62</c:f>
              <c:strCache>
                <c:ptCount val="61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</c:strCache>
            </c:strRef>
          </c:cat>
          <c:val>
            <c:numRef>
              <c:f>Sheet1!$B$2:$B$62</c:f>
              <c:numCache>
                <c:formatCode>General</c:formatCode>
                <c:ptCount val="61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Sheet1!$A$2:$A$64</c:f>
              <c:strCache>
                <c:ptCount val="6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</c:strCache>
            </c:strRef>
          </c:cat>
          <c:val>
            <c:numRef>
              <c:f>Sheet1!$B$2:$B$64</c:f>
              <c:numCache>
                <c:formatCode>General</c:formatCode>
                <c:ptCount val="63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Sheet1!$A$2:$A$65</c:f>
              <c:strCache>
                <c:ptCount val="6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</c:strCache>
            </c:strRef>
          </c:cat>
          <c:val>
            <c:numRef>
              <c:f>Sheet1!$B$2:$B$65</c:f>
              <c:numCache>
                <c:formatCode>General</c:formatCode>
                <c:ptCount val="6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门诊收入中来自医保基金的比例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Sheet1!$A$2:$A$66</c:f>
              <c:strCache>
                <c:ptCount val="6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</c:strCache>
            </c:strRef>
          </c:cat>
          <c:val>
            <c:numRef>
              <c:f>Sheet1!$B$2:$B$66</c:f>
              <c:numCache>
                <c:formatCode>General</c:formatCode>
                <c:ptCount val="6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Sheet1!$A$2:$A$67</c:f>
              <c:strCache>
                <c:ptCount val="6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</c:strCache>
            </c:strRef>
          </c:cat>
          <c:val>
            <c:numRef>
              <c:f>Sheet1!$B$2:$B$67</c:f>
              <c:numCache>
                <c:formatCode>General</c:formatCode>
                <c:ptCount val="6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Sheet1!$A$2:$A$68</c:f>
              <c:strCache>
                <c:ptCount val="67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</c:strCache>
            </c:strRef>
          </c:cat>
          <c:val>
            <c:numRef>
              <c:f>Sheet1!$B$2:$B$68</c:f>
              <c:numCache>
                <c:formatCode>General</c:formatCode>
                <c:ptCount val="67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Sheet1!$A$2:$A$69</c:f>
              <c:strCache>
                <c:ptCount val="68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</c:strCache>
            </c:strRef>
          </c:cat>
          <c:val>
            <c:numRef>
              <c:f>Sheet1!$B$2:$B$69</c:f>
              <c:numCache>
                <c:formatCode>General</c:formatCode>
                <c:ptCount val="68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Sheet1!$A$2:$A$70</c:f>
              <c:strCache>
                <c:ptCount val="69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</c:strCache>
            </c:strRef>
          </c:cat>
          <c:val>
            <c:numRef>
              <c:f>Sheet1!$B$2:$B$70</c:f>
              <c:numCache>
                <c:formatCode>General</c:formatCode>
                <c:ptCount val="69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Sheet1!$A$2:$A$71</c:f>
              <c:strCache>
                <c:ptCount val="70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</c:strCache>
            </c:strRef>
          </c:cat>
          <c:val>
            <c:numRef>
              <c:f>Sheet1!$B$2:$B$71</c:f>
              <c:numCache>
                <c:formatCode>General</c:formatCode>
                <c:ptCount val="7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Sheet1!$A$2:$A$72</c:f>
              <c:strCache>
                <c:ptCount val="71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</c:strCache>
            </c:strRef>
          </c:cat>
          <c:val>
            <c:numRef>
              <c:f>Sheet1!$B$2:$B$72</c:f>
              <c:numCache>
                <c:formatCode>General</c:formatCode>
                <c:ptCount val="71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Sheet1!$A$2:$A$73</c:f>
              <c:strCache>
                <c:ptCount val="72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</c:strCache>
            </c:strRef>
          </c:cat>
          <c:val>
            <c:numRef>
              <c:f>Sheet1!$B$2:$B$73</c:f>
              <c:numCache>
                <c:formatCode>General</c:formatCode>
                <c:ptCount val="7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Sheet1!$A$2:$A$74</c:f>
              <c:strCache>
                <c:ptCount val="7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</c:strCache>
            </c:strRef>
          </c:cat>
          <c:val>
            <c:numRef>
              <c:f>Sheet1!$B$2:$B$74</c:f>
              <c:numCache>
                <c:formatCode>General</c:formatCode>
                <c:ptCount val="73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Sheet1!$A$2:$A$75</c:f>
              <c:strCache>
                <c:ptCount val="7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</c:strCache>
            </c:strRef>
          </c:cat>
          <c:val>
            <c:numRef>
              <c:f>Sheet1!$B$2:$B$75</c:f>
              <c:numCache>
                <c:formatCode>General</c:formatCode>
                <c:ptCount val="7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Sheet1!$A$2:$A$76</c:f>
              <c:strCache>
                <c:ptCount val="7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</c:strCache>
            </c:strRef>
          </c:cat>
          <c:val>
            <c:numRef>
              <c:f>Sheet1!$B$2:$B$76</c:f>
              <c:numCache>
                <c:formatCode>General</c:formatCode>
                <c:ptCount val="7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Sheet1!$A$2:$A$77</c:f>
              <c:strCache>
                <c:ptCount val="7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</c:strCache>
            </c:strRef>
          </c:cat>
          <c:val>
            <c:numRef>
              <c:f>Sheet1!$B$2:$B$77</c:f>
              <c:numCache>
                <c:formatCode>General</c:formatCode>
                <c:ptCount val="7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Sheet1!$A$2:$A$78</c:f>
              <c:strCache>
                <c:ptCount val="77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</c:strCache>
            </c:strRef>
          </c:cat>
          <c:val>
            <c:numRef>
              <c:f>Sheet1!$B$2:$B$78</c:f>
              <c:numCache>
                <c:formatCode>General</c:formatCode>
                <c:ptCount val="77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Sheet1!$A$2:$A$79</c:f>
              <c:strCache>
                <c:ptCount val="78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</c:strCache>
            </c:strRef>
          </c:cat>
          <c:val>
            <c:numRef>
              <c:f>Sheet1!$B$2:$B$79</c:f>
              <c:numCache>
                <c:formatCode>General</c:formatCode>
                <c:ptCount val="78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Sheet1!$A$2:$A$80</c:f>
              <c:strCache>
                <c:ptCount val="79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</c:strCache>
            </c:strRef>
          </c:cat>
          <c:val>
            <c:numRef>
              <c:f>Sheet1!$B$2:$B$80</c:f>
              <c:numCache>
                <c:formatCode>General</c:formatCode>
                <c:ptCount val="79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Sheet1!$A$2:$A$81</c:f>
              <c:strCache>
                <c:ptCount val="80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</c:strCache>
            </c:strRef>
          </c:cat>
          <c:val>
            <c:numRef>
              <c:f>Sheet1!$B$2:$B$81</c:f>
              <c:numCache>
                <c:formatCode>General</c:formatCode>
                <c:ptCount val="8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Sheet1!$A$2:$A$82</c:f>
              <c:strCache>
                <c:ptCount val="81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</c:strCache>
            </c:strRef>
          </c:cat>
          <c:val>
            <c:numRef>
              <c:f>Sheet1!$B$2:$B$82</c:f>
              <c:numCache>
                <c:formatCode>General</c:formatCode>
                <c:ptCount val="81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Sheet1!$A$2:$A$83</c:f>
              <c:strCache>
                <c:ptCount val="82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</c:strCache>
            </c:strRef>
          </c:cat>
          <c:val>
            <c:numRef>
              <c:f>Sheet1!$B$2:$B$83</c:f>
              <c:numCache>
                <c:formatCode>General</c:formatCode>
                <c:ptCount val="8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Sheet1!$A$2:$A$84</c:f>
              <c:strCache>
                <c:ptCount val="8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</c:strCache>
            </c:strRef>
          </c:cat>
          <c:val>
            <c:numRef>
              <c:f>Sheet1!$B$2:$B$84</c:f>
              <c:numCache>
                <c:formatCode>General</c:formatCode>
                <c:ptCount val="83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Sheet1!$A$2:$A$85</c:f>
              <c:strCache>
                <c:ptCount val="8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</c:strCache>
            </c:strRef>
          </c:cat>
          <c:val>
            <c:numRef>
              <c:f>Sheet1!$B$2:$B$85</c:f>
              <c:numCache>
                <c:formatCode>General</c:formatCode>
                <c:ptCount val="8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Sheet1!$A$2:$A$86</c:f>
              <c:strCache>
                <c:ptCount val="8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</c:strCache>
            </c:strRef>
          </c:cat>
          <c:val>
            <c:numRef>
              <c:f>Sheet1!$B$2:$B$86</c:f>
              <c:numCache>
                <c:formatCode>General</c:formatCode>
                <c:ptCount val="8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Sheet1!$A$2:$A$87</c:f>
              <c:strCache>
                <c:ptCount val="8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</c:strCache>
            </c:strRef>
          </c:cat>
          <c:val>
            <c:numRef>
              <c:f>Sheet1!$B$2:$B$87</c:f>
              <c:numCache>
                <c:formatCode>General</c:formatCode>
                <c:ptCount val="8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Sheet1!$A$2:$A$88</c:f>
              <c:strCache>
                <c:ptCount val="87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</c:strCache>
            </c:strRef>
          </c:cat>
          <c:val>
            <c:numRef>
              <c:f>Sheet1!$B$2:$B$88</c:f>
              <c:numCache>
                <c:formatCode>General</c:formatCode>
                <c:ptCount val="87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医疗收入中来自医保基金的比例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Sheet1!$A$2:$A$89</c:f>
              <c:strCache>
                <c:ptCount val="88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</c:strCache>
            </c:strRef>
          </c:cat>
          <c:val>
            <c:numRef>
              <c:f>Sheet1!$B$2:$B$89</c:f>
              <c:numCache>
                <c:formatCode>General</c:formatCode>
                <c:ptCount val="88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Sheet1!$A$2:$A$90</c:f>
              <c:strCache>
                <c:ptCount val="89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</c:strCache>
            </c:strRef>
          </c:cat>
          <c:val>
            <c:numRef>
              <c:f>Sheet1!$B$2:$B$90</c:f>
              <c:numCache>
                <c:formatCode>General</c:formatCode>
                <c:ptCount val="89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医务人员满意度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医务人员满意度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Sheet1!$A$2:$A$91</c:f>
              <c:strCache>
                <c:ptCount val="90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</c:strCache>
            </c:strRef>
          </c:cat>
          <c:val>
            <c:numRef>
              <c:f>Sheet1!$B$2:$B$91</c:f>
              <c:numCache>
                <c:formatCode>General</c:formatCode>
                <c:ptCount val="9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Sheet1!$A$2:$A$92</c:f>
              <c:strCache>
                <c:ptCount val="91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</c:strCache>
            </c:strRef>
          </c:cat>
          <c:val>
            <c:numRef>
              <c:f>Sheet1!$B$2:$B$92</c:f>
              <c:numCache>
                <c:formatCode>General</c:formatCode>
                <c:ptCount val="91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Sheet1!$A$2:$A$93</c:f>
              <c:strCache>
                <c:ptCount val="92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</c:strCache>
            </c:strRef>
          </c:cat>
          <c:val>
            <c:numRef>
              <c:f>Sheet1!$B$2:$B$93</c:f>
              <c:numCache>
                <c:formatCode>General</c:formatCode>
                <c:ptCount val="9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Sheet1!$A$2:$A$94</c:f>
              <c:strCache>
                <c:ptCount val="9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</c:strCache>
            </c:strRef>
          </c:cat>
          <c:val>
            <c:numRef>
              <c:f>Sheet1!$B$2:$B$94</c:f>
              <c:numCache>
                <c:formatCode>General</c:formatCode>
                <c:ptCount val="93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Sheet1!$A$2:$A$95</c:f>
              <c:strCache>
                <c:ptCount val="9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</c:strCache>
            </c:strRef>
          </c:cat>
          <c:val>
            <c:numRef>
              <c:f>Sheet1!$B$2:$B$95</c:f>
              <c:numCache>
                <c:formatCode>General</c:formatCode>
                <c:ptCount val="9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Sheet1!$A$2:$A$96</c:f>
              <c:strCache>
                <c:ptCount val="9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</c:strCache>
            </c:strRef>
          </c:cat>
          <c:val>
            <c:numRef>
              <c:f>Sheet1!$B$2:$B$96</c:f>
              <c:numCache>
                <c:formatCode>General</c:formatCode>
                <c:ptCount val="9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Sheet1!$A$2:$A$97</c:f>
              <c:strCache>
                <c:ptCount val="9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</c:strCache>
            </c:strRef>
          </c:cat>
          <c:val>
            <c:numRef>
              <c:f>Sheet1!$B$2:$B$97</c:f>
              <c:numCache>
                <c:formatCode>General</c:formatCode>
                <c:ptCount val="9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Sheet1!$A$2:$A$98</c:f>
              <c:strCache>
                <c:ptCount val="97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</c:strCache>
            </c:strRef>
          </c:cat>
          <c:val>
            <c:numRef>
              <c:f>Sheet1!$B$2:$B$98</c:f>
              <c:numCache>
                <c:formatCode>General</c:formatCode>
                <c:ptCount val="97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Sheet1!$A$2:$A$99</c:f>
              <c:strCache>
                <c:ptCount val="98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</c:strCache>
            </c:strRef>
          </c:cat>
          <c:val>
            <c:numRef>
              <c:f>Sheet1!$B$2:$B$99</c:f>
              <c:numCache>
                <c:formatCode>General</c:formatCode>
                <c:ptCount val="98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Sheet1!$A$2:$A$100</c:f>
              <c:strCache>
                <c:ptCount val="99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</c:strCache>
            </c:strRef>
          </c:cat>
          <c:val>
            <c:numRef>
              <c:f>Sheet1!$B$2:$B$100</c:f>
              <c:numCache>
                <c:formatCode>General</c:formatCode>
                <c:ptCount val="99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Sheet1!$A$2:$A$101</c:f>
              <c:strCache>
                <c:ptCount val="100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</c:strCache>
            </c:strRef>
          </c:cat>
          <c:val>
            <c:numRef>
              <c:f>Sheet1!$B$2:$B$101</c:f>
              <c:numCache>
                <c:formatCode>General</c:formatCode>
                <c:ptCount val="10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Sheet1!$A$2:$A$102</c:f>
              <c:strCache>
                <c:ptCount val="101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</c:strCache>
            </c:strRef>
          </c:cat>
          <c:val>
            <c:numRef>
              <c:f>Sheet1!$B$2:$B$102</c:f>
              <c:numCache>
                <c:formatCode>General</c:formatCode>
                <c:ptCount val="101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Sheet1!$A$2:$A$103</c:f>
              <c:strCache>
                <c:ptCount val="102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</c:strCache>
            </c:strRef>
          </c:cat>
          <c:val>
            <c:numRef>
              <c:f>Sheet1!$B$2:$B$103</c:f>
              <c:numCache>
                <c:formatCode>General</c:formatCode>
                <c:ptCount val="10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Sheet1!$A$2:$A$104</c:f>
              <c:strCache>
                <c:ptCount val="10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</c:strCache>
            </c:strRef>
          </c:cat>
          <c:val>
            <c:numRef>
              <c:f>Sheet1!$B$2:$B$104</c:f>
              <c:numCache>
                <c:formatCode>General</c:formatCode>
                <c:ptCount val="103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Sheet1!$A$2:$A$105</c:f>
              <c:strCache>
                <c:ptCount val="10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</c:strCache>
            </c:strRef>
          </c:cat>
          <c:val>
            <c:numRef>
              <c:f>Sheet1!$B$2:$B$105</c:f>
              <c:numCache>
                <c:formatCode>General</c:formatCode>
                <c:ptCount val="10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Sheet1!$A$2:$A$106</c:f>
              <c:strCache>
                <c:ptCount val="10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</c:strCache>
            </c:strRef>
          </c:cat>
          <c:val>
            <c:numRef>
              <c:f>Sheet1!$B$2:$B$106</c:f>
              <c:numCache>
                <c:formatCode>General</c:formatCode>
                <c:ptCount val="10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Sheet1!$A$2:$A$107</c:f>
              <c:strCache>
                <c:ptCount val="10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  <c:pt idx="105">
                  <c:v>重症医师占比</c:v>
                </c:pt>
              </c:strCache>
            </c:strRef>
          </c:cat>
          <c:val>
            <c:numRef>
              <c:f>Sheet1!$B$2:$B$107</c:f>
              <c:numCache>
                <c:formatCode>General</c:formatCode>
                <c:ptCount val="10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  <c:pt idx="10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Sheet1!$A$2:$A$108</c:f>
              <c:strCache>
                <c:ptCount val="107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  <c:pt idx="105">
                  <c:v>重症医师占比</c:v>
                </c:pt>
                <c:pt idx="106">
                  <c:v>住院次均费用增幅</c:v>
                </c:pt>
              </c:strCache>
            </c:strRef>
          </c:cat>
          <c:val>
            <c:numRef>
              <c:f>Sheet1!$B$2:$B$108</c:f>
              <c:numCache>
                <c:formatCode>General</c:formatCode>
                <c:ptCount val="107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  <c:pt idx="105">
                  <c:v/>
                </c:pt>
                <c:pt idx="106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Sheet1!$A$2:$A$109</c:f>
              <c:strCache>
                <c:ptCount val="108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  <c:pt idx="105">
                  <c:v>重症医师占比</c:v>
                </c:pt>
                <c:pt idx="106">
                  <c:v>住院次均费用增幅</c:v>
                </c:pt>
                <c:pt idx="107">
                  <c:v>住院次均药品费用增幅</c:v>
                </c:pt>
              </c:strCache>
            </c:strRef>
          </c:cat>
          <c:val>
            <c:numRef>
              <c:f>Sheet1!$B$2:$B$109</c:f>
              <c:numCache>
                <c:formatCode>General</c:formatCode>
                <c:ptCount val="108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  <c:pt idx="105">
                  <c:v/>
                </c:pt>
                <c:pt idx="106">
                  <c:v/>
                </c:pt>
                <c:pt idx="107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Sheet1!$A$2:$A$110</c:f>
              <c:strCache>
                <c:ptCount val="109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  <c:pt idx="105">
                  <c:v>重症医师占比</c:v>
                </c:pt>
                <c:pt idx="106">
                  <c:v>住院次均费用增幅</c:v>
                </c:pt>
                <c:pt idx="107">
                  <c:v>住院次均药品费用增幅</c:v>
                </c:pt>
                <c:pt idx="108">
                  <c:v>住院患者31天非计划再返率</c:v>
                </c:pt>
              </c:strCache>
            </c:strRef>
          </c:cat>
          <c:val>
            <c:numRef>
              <c:f>Sheet1!$B$2:$B$110</c:f>
              <c:numCache>
                <c:formatCode>General</c:formatCode>
                <c:ptCount val="109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  <c:pt idx="105">
                  <c:v/>
                </c:pt>
                <c:pt idx="106">
                  <c:v/>
                </c:pt>
                <c:pt idx="107">
                  <c:v/>
                </c:pt>
                <c:pt idx="108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Sheet1!$A$2:$A$111</c:f>
              <c:strCache>
                <c:ptCount val="110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  <c:pt idx="105">
                  <c:v>重症医师占比</c:v>
                </c:pt>
                <c:pt idx="106">
                  <c:v>住院次均费用增幅</c:v>
                </c:pt>
                <c:pt idx="107">
                  <c:v>住院次均药品费用增幅</c:v>
                </c:pt>
                <c:pt idx="108">
                  <c:v>住院患者31天非计划再返率</c:v>
                </c:pt>
                <c:pt idx="109">
                  <c:v>住院患者基本药物使用率</c:v>
                </c:pt>
              </c:strCache>
            </c:strRef>
          </c:cat>
          <c:val>
            <c:numRef>
              <c:f>Sheet1!$B$2:$B$111</c:f>
              <c:numCache>
                <c:formatCode>General</c:formatCode>
                <c:ptCount val="110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  <c:pt idx="105">
                  <c:v/>
                </c:pt>
                <c:pt idx="106">
                  <c:v/>
                </c:pt>
                <c:pt idx="107">
                  <c:v/>
                </c:pt>
                <c:pt idx="108">
                  <c:v/>
                </c:pt>
                <c:pt idx="109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Sheet1!$A$2:$A$112</c:f>
              <c:strCache>
                <c:ptCount val="111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  <c:pt idx="105">
                  <c:v>重症医师占比</c:v>
                </c:pt>
                <c:pt idx="106">
                  <c:v>住院次均费用增幅</c:v>
                </c:pt>
                <c:pt idx="107">
                  <c:v>住院次均药品费用增幅</c:v>
                </c:pt>
                <c:pt idx="108">
                  <c:v>住院患者31天非计划再返率</c:v>
                </c:pt>
                <c:pt idx="109">
                  <c:v>住院患者基本药物使用率</c:v>
                </c:pt>
                <c:pt idx="110">
                  <c:v>住院患者抗菌药物使用强度</c:v>
                </c:pt>
              </c:strCache>
            </c:strRef>
          </c:cat>
          <c:val>
            <c:numRef>
              <c:f>Sheet1!$B$2:$B$112</c:f>
              <c:numCache>
                <c:formatCode>General</c:formatCode>
                <c:ptCount val="111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  <c:pt idx="105">
                  <c:v/>
                </c:pt>
                <c:pt idx="106">
                  <c:v/>
                </c:pt>
                <c:pt idx="107">
                  <c:v/>
                </c:pt>
                <c:pt idx="108">
                  <c:v/>
                </c:pt>
                <c:pt idx="109">
                  <c:v/>
                </c:pt>
                <c:pt idx="110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住院收入中来自医保基金的比例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Sheet1!$A$2:$A$113</c:f>
              <c:strCache>
                <c:ptCount val="112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  <c:pt idx="105">
                  <c:v>重症医师占比</c:v>
                </c:pt>
                <c:pt idx="106">
                  <c:v>住院次均费用增幅</c:v>
                </c:pt>
                <c:pt idx="107">
                  <c:v>住院次均药品费用增幅</c:v>
                </c:pt>
                <c:pt idx="108">
                  <c:v>住院患者31天非计划再返率</c:v>
                </c:pt>
                <c:pt idx="109">
                  <c:v>住院患者基本药物使用率</c:v>
                </c:pt>
                <c:pt idx="110">
                  <c:v>住院患者抗菌药物使用强度</c:v>
                </c:pt>
                <c:pt idx="111">
                  <c:v>住院收入占医疗收入比例</c:v>
                </c:pt>
              </c:strCache>
            </c:strRef>
          </c:cat>
          <c:val>
            <c:numRef>
              <c:f>Sheet1!$B$2:$B$113</c:f>
              <c:numCache>
                <c:formatCode>General</c:formatCode>
                <c:ptCount val="11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  <c:pt idx="105">
                  <c:v/>
                </c:pt>
                <c:pt idx="106">
                  <c:v/>
                </c:pt>
                <c:pt idx="107">
                  <c:v/>
                </c:pt>
                <c:pt idx="108">
                  <c:v/>
                </c:pt>
                <c:pt idx="109">
                  <c:v/>
                </c:pt>
                <c:pt idx="110">
                  <c:v/>
                </c:pt>
                <c:pt idx="11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Sheet1!$A$2:$A$114</c:f>
              <c:strCache>
                <c:ptCount val="113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  <c:pt idx="105">
                  <c:v>重症医师占比</c:v>
                </c:pt>
                <c:pt idx="106">
                  <c:v>住院次均费用增幅</c:v>
                </c:pt>
                <c:pt idx="107">
                  <c:v>住院次均药品费用增幅</c:v>
                </c:pt>
                <c:pt idx="108">
                  <c:v>住院患者31天非计划再返率</c:v>
                </c:pt>
                <c:pt idx="109">
                  <c:v>住院患者基本药物使用率</c:v>
                </c:pt>
                <c:pt idx="110">
                  <c:v>住院患者抗菌药物使用强度</c:v>
                </c:pt>
                <c:pt idx="111">
                  <c:v>住院收入占医疗收入比例</c:v>
                </c:pt>
                <c:pt idx="112">
                  <c:v>住院收入中来自医保基金的比例</c:v>
                </c:pt>
              </c:strCache>
            </c:strRef>
          </c:cat>
          <c:val>
            <c:numRef>
              <c:f>Sheet1!$B$2:$B$114</c:f>
              <c:numCache>
                <c:formatCode>General</c:formatCode>
                <c:ptCount val="113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  <c:pt idx="105">
                  <c:v/>
                </c:pt>
                <c:pt idx="106">
                  <c:v/>
                </c:pt>
                <c:pt idx="107">
                  <c:v/>
                </c:pt>
                <c:pt idx="108">
                  <c:v/>
                </c:pt>
                <c:pt idx="109">
                  <c:v/>
                </c:pt>
                <c:pt idx="110">
                  <c:v/>
                </c:pt>
                <c:pt idx="111">
                  <c:v/>
                </c:pt>
                <c:pt idx="112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Sheet1!$A$2:$A$115</c:f>
              <c:strCache>
                <c:ptCount val="114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  <c:pt idx="105">
                  <c:v>重症医师占比</c:v>
                </c:pt>
                <c:pt idx="106">
                  <c:v>住院次均费用增幅</c:v>
                </c:pt>
                <c:pt idx="107">
                  <c:v>住院次均药品费用增幅</c:v>
                </c:pt>
                <c:pt idx="108">
                  <c:v>住院患者31天非计划再返率</c:v>
                </c:pt>
                <c:pt idx="109">
                  <c:v>住院患者基本药物使用率</c:v>
                </c:pt>
                <c:pt idx="110">
                  <c:v>住院患者抗菌药物使用强度</c:v>
                </c:pt>
                <c:pt idx="111">
                  <c:v>住院收入占医疗收入比例</c:v>
                </c:pt>
                <c:pt idx="112">
                  <c:v>住院收入中来自医保基金的比例</c:v>
                </c:pt>
                <c:pt idx="113">
                  <c:v>住院手术患者围手术期中医治疗比例</c:v>
                </c:pt>
              </c:strCache>
            </c:strRef>
          </c:cat>
          <c:val>
            <c:numRef>
              <c:f>Sheet1!$B$2:$B$115</c:f>
              <c:numCache>
                <c:formatCode>General</c:formatCode>
                <c:ptCount val="114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  <c:pt idx="105">
                  <c:v/>
                </c:pt>
                <c:pt idx="106">
                  <c:v/>
                </c:pt>
                <c:pt idx="107">
                  <c:v/>
                </c:pt>
                <c:pt idx="108">
                  <c:v/>
                </c:pt>
                <c:pt idx="109">
                  <c:v/>
                </c:pt>
                <c:pt idx="110">
                  <c:v/>
                </c:pt>
                <c:pt idx="111">
                  <c:v/>
                </c:pt>
                <c:pt idx="112">
                  <c:v/>
                </c:pt>
                <c:pt idx="113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Sheet1!$A$2:$A$116</c:f>
              <c:strCache>
                <c:ptCount val="115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  <c:pt idx="105">
                  <c:v>重症医师占比</c:v>
                </c:pt>
                <c:pt idx="106">
                  <c:v>住院次均费用增幅</c:v>
                </c:pt>
                <c:pt idx="107">
                  <c:v>住院次均药品费用增幅</c:v>
                </c:pt>
                <c:pt idx="108">
                  <c:v>住院患者31天非计划再返率</c:v>
                </c:pt>
                <c:pt idx="109">
                  <c:v>住院患者基本药物使用率</c:v>
                </c:pt>
                <c:pt idx="110">
                  <c:v>住院患者抗菌药物使用强度</c:v>
                </c:pt>
                <c:pt idx="111">
                  <c:v>住院收入占医疗收入比例</c:v>
                </c:pt>
                <c:pt idx="112">
                  <c:v>住院收入中来自医保基金的比例</c:v>
                </c:pt>
                <c:pt idx="113">
                  <c:v>住院手术患者围手术期中医治疗比例</c:v>
                </c:pt>
                <c:pt idx="114">
                  <c:v>住院中医医疗服务项目收入占住院医疗收入比例</c:v>
                </c:pt>
              </c:strCache>
            </c:strRef>
          </c:cat>
          <c:val>
            <c:numRef>
              <c:f>Sheet1!$B$2:$B$116</c:f>
              <c:numCache>
                <c:formatCode>General</c:formatCode>
                <c:ptCount val="115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  <c:pt idx="105">
                  <c:v/>
                </c:pt>
                <c:pt idx="106">
                  <c:v/>
                </c:pt>
                <c:pt idx="107">
                  <c:v/>
                </c:pt>
                <c:pt idx="108">
                  <c:v/>
                </c:pt>
                <c:pt idx="109">
                  <c:v/>
                </c:pt>
                <c:pt idx="110">
                  <c:v/>
                </c:pt>
                <c:pt idx="111">
                  <c:v/>
                </c:pt>
                <c:pt idx="112">
                  <c:v/>
                </c:pt>
                <c:pt idx="113">
                  <c:v/>
                </c:pt>
                <c:pt idx="114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Sheet1!$A$2:$A$117</c:f>
              <c:strCache>
                <c:ptCount val="116"/>
                <c:pt idx="0">
                  <c:v>CMI值</c:v>
                </c:pt>
                <c:pt idx="1">
                  <c:v>DRGs组数</c:v>
                </c:pt>
                <c:pt idx="2">
                  <c:v>I类切口手术部位感染率</c:v>
                </c:pt>
                <c:pt idx="3">
                  <c:v>SCI平均影响因子</c:v>
                </c:pt>
                <c:pt idx="4">
                  <c:v>病理医师占比</c:v>
                </c:pt>
                <c:pt idx="5">
                  <c:v>博士研究生导师占比</c:v>
                </c:pt>
                <c:pt idx="6">
                  <c:v>医师博士占比</c:v>
                </c:pt>
                <c:pt idx="7">
                  <c:v>员工博士占比</c:v>
                </c:pt>
                <c:pt idx="8">
                  <c:v>出院患者三级手术占比</c:v>
                </c:pt>
                <c:pt idx="9">
                  <c:v>出院患者使用中医非药物疗法比例</c:v>
                </c:pt>
                <c:pt idx="10">
                  <c:v>出院患者手术占比</c:v>
                </c:pt>
                <c:pt idx="11">
                  <c:v>出院患者四级手术比例</c:v>
                </c:pt>
                <c:pt idx="12">
                  <c:v>出院患者微创手术占比</c:v>
                </c:pt>
                <c:pt idx="13">
                  <c:v>出院患者中药饮片使用率</c:v>
                </c:pt>
                <c:pt idx="14">
                  <c:v>病床使用率</c:v>
                </c:pt>
                <c:pt idx="15">
                  <c:v>次均费用增幅</c:v>
                </c:pt>
                <c:pt idx="16">
                  <c:v>次均药品费用增幅</c:v>
                </c:pt>
                <c:pt idx="17">
                  <c:v>大型医用设备检查阳性率</c:v>
                </c:pt>
                <c:pt idx="18">
                  <c:v>低风险组病例死亡率</c:v>
                </c:pt>
                <c:pt idx="19">
                  <c:v>点评处方占处方总数的比例</c:v>
                </c:pt>
                <c:pt idx="20">
                  <c:v>点评中药处方占中药处方总数的比例</c:v>
                </c:pt>
                <c:pt idx="21">
                  <c:v>电子病历应用功能水平分级</c:v>
                </c:pt>
                <c:pt idx="22">
                  <c:v>儿科医师占比</c:v>
                </c:pt>
                <c:pt idx="23">
                  <c:v>辅助用药收入占比</c:v>
                </c:pt>
                <c:pt idx="24">
                  <c:v>医师副高职称占比</c:v>
                </c:pt>
                <c:pt idx="25">
                  <c:v>员工副高职称占比</c:v>
                </c:pt>
                <c:pt idx="26">
                  <c:v>医师高级职称占比</c:v>
                </c:pt>
                <c:pt idx="27">
                  <c:v>国家组织药品集中采购中标药品金额占比</c:v>
                </c:pt>
                <c:pt idx="28">
                  <c:v>耗材占比</c:v>
                </c:pt>
                <c:pt idx="29">
                  <c:v>护床比</c:v>
                </c:pt>
                <c:pt idx="30">
                  <c:v>护理人员系统接受中医药知识和技能培训比例</c:v>
                </c:pt>
                <c:pt idx="31">
                  <c:v>基本药物采购金额占比</c:v>
                </c:pt>
                <c:pt idx="32">
                  <c:v>基本药物采购品种数占比</c:v>
                </c:pt>
                <c:pt idx="33">
                  <c:v>检查收入占比</c:v>
                </c:pt>
                <c:pt idx="34">
                  <c:v>抗菌药物费用占药费总额的百分率</c:v>
                </c:pt>
                <c:pt idx="35">
                  <c:v>抗菌药物使用强度DDDs</c:v>
                </c:pt>
                <c:pt idx="36">
                  <c:v>理法方药使用一致的出院患者比例</c:v>
                </c:pt>
                <c:pt idx="37">
                  <c:v>麻醉医师占比</c:v>
                </c:pt>
                <c:pt idx="38">
                  <c:v>每百名卫生技术人员科研成果转化金额</c:v>
                </c:pt>
                <c:pt idx="39">
                  <c:v>每百名卫生技术人员科研项目经费</c:v>
                </c:pt>
                <c:pt idx="40">
                  <c:v>每百名卫生技术人员中医药科研成果转化金额</c:v>
                </c:pt>
                <c:pt idx="41">
                  <c:v>每百名卫生技术人员中医药科研项目经费</c:v>
                </c:pt>
                <c:pt idx="42">
                  <c:v>每百名卫生技术人员重点学科重点专科经费投入</c:v>
                </c:pt>
                <c:pt idx="43">
                  <c:v>医师人均SCI文章数量</c:v>
                </c:pt>
                <c:pt idx="44">
                  <c:v>医师人均国家级科研项目数量</c:v>
                </c:pt>
                <c:pt idx="45">
                  <c:v>医师人均国家自然科学基金项目数量</c:v>
                </c:pt>
                <c:pt idx="46">
                  <c:v>医师人均国内中文核心期刊文章数量</c:v>
                </c:pt>
                <c:pt idx="47">
                  <c:v>每百张病床药师人数</c:v>
                </c:pt>
                <c:pt idx="48">
                  <c:v>每床出院量</c:v>
                </c:pt>
                <c:pt idx="49">
                  <c:v>每床平均住院收入</c:v>
                </c:pt>
                <c:pt idx="50">
                  <c:v>每名执业医师日均门诊工作负担</c:v>
                </c:pt>
                <c:pt idx="51">
                  <c:v>每名执业医师日均住院工作负担</c:v>
                </c:pt>
                <c:pt idx="52">
                  <c:v>每医师门急诊收入</c:v>
                </c:pt>
                <c:pt idx="53">
                  <c:v>每医师住院收入</c:v>
                </c:pt>
                <c:pt idx="54">
                  <c:v>每医师住院手术量</c:v>
                </c:pt>
                <c:pt idx="55">
                  <c:v>门诊次均费用增幅</c:v>
                </c:pt>
                <c:pt idx="56">
                  <c:v>门诊次均药品费用增幅</c:v>
                </c:pt>
                <c:pt idx="57">
                  <c:v>门诊患者基本药物处方占比</c:v>
                </c:pt>
                <c:pt idx="58">
                  <c:v>门诊患者抗菌药物使用率</c:v>
                </c:pt>
                <c:pt idx="59">
                  <c:v>门诊患者平均预约诊疗率</c:v>
                </c:pt>
                <c:pt idx="60">
                  <c:v>门诊患者使用中医非药物疗法比例</c:v>
                </c:pt>
                <c:pt idx="61">
                  <c:v>门诊患者预约后平均等待时间</c:v>
                </c:pt>
                <c:pt idx="62">
                  <c:v>门诊患者中药饮片使用率</c:v>
                </c:pt>
                <c:pt idx="63">
                  <c:v>门诊散装中药饮片和小包装中药饮片处方比例</c:v>
                </c:pt>
                <c:pt idx="64">
                  <c:v>门诊收入占医疗收入比例</c:v>
                </c:pt>
                <c:pt idx="65">
                  <c:v>门诊收入中来自医保基金的比例</c:v>
                </c:pt>
                <c:pt idx="66">
                  <c:v>门诊中药处方比例</c:v>
                </c:pt>
                <c:pt idx="67">
                  <c:v>门诊中医医疗服务项目收入占门诊医疗收入比例</c:v>
                </c:pt>
                <c:pt idx="68">
                  <c:v>平均住院日</c:v>
                </c:pt>
                <c:pt idx="69">
                  <c:v>人才培养经费投入占比</c:v>
                </c:pt>
                <c:pt idx="70">
                  <c:v>人员经费占比</c:v>
                </c:pt>
                <c:pt idx="71">
                  <c:v>日间手术占择期手术比例</c:v>
                </c:pt>
                <c:pt idx="72">
                  <c:v>省级室间质量评价临床检验项目参加率与合格率</c:v>
                </c:pt>
                <c:pt idx="73">
                  <c:v>手术患者并发症发生率</c:v>
                </c:pt>
                <c:pt idx="74">
                  <c:v>硕士研究生导师占比</c:v>
                </c:pt>
                <c:pt idx="75">
                  <c:v>医师硕士占比</c:v>
                </c:pt>
                <c:pt idx="76">
                  <c:v>员工硕士占比</c:v>
                </c:pt>
                <c:pt idx="77">
                  <c:v>特需医疗服务占比</c:v>
                </c:pt>
                <c:pt idx="78">
                  <c:v>通过国家室间质量评价的临床检验项目数</c:v>
                </c:pt>
                <c:pt idx="79">
                  <c:v>外省住院患者占比</c:v>
                </c:pt>
                <c:pt idx="80">
                  <c:v>万元收入能耗占比</c:v>
                </c:pt>
                <c:pt idx="81">
                  <c:v>下转患者人次数</c:v>
                </c:pt>
                <c:pt idx="82">
                  <c:v>药占比</c:v>
                </c:pt>
                <c:pt idx="83">
                  <c:v>医床比</c:v>
                </c:pt>
                <c:pt idx="84">
                  <c:v>医护比</c:v>
                </c:pt>
                <c:pt idx="85">
                  <c:v>医疗服务收入占医疗收入比例</c:v>
                </c:pt>
                <c:pt idx="86">
                  <c:v>医疗机构中药制剂收入占药品收入比例</c:v>
                </c:pt>
                <c:pt idx="87">
                  <c:v>医疗收入增幅</c:v>
                </c:pt>
                <c:pt idx="88">
                  <c:v>医疗收入中来自医保基金的比例</c:v>
                </c:pt>
                <c:pt idx="89">
                  <c:v>医疗盈余率</c:v>
                </c:pt>
                <c:pt idx="90">
                  <c:v>医务人员满意度</c:v>
                </c:pt>
                <c:pt idx="91">
                  <c:v>医院感染发生率</c:v>
                </c:pt>
                <c:pt idx="92">
                  <c:v>医院接受其他医院进修并返回原医院独立工作人数占比</c:v>
                </c:pt>
                <c:pt idx="93">
                  <c:v>医院住院医师首次参加医师资格考试通过率</c:v>
                </c:pt>
                <c:pt idx="94">
                  <c:v>疑难危重病例比例</c:v>
                </c:pt>
                <c:pt idx="95">
                  <c:v>以中医为主治疗的出院患者比例</c:v>
                </c:pt>
                <c:pt idx="96">
                  <c:v>择期手术患者术前平均住院日</c:v>
                </c:pt>
                <c:pt idx="97">
                  <c:v>员工正高职称占比</c:v>
                </c:pt>
                <c:pt idx="98">
                  <c:v>中药收入占药品收入比例</c:v>
                </c:pt>
                <c:pt idx="99">
                  <c:v>中药饮片收入占药品收入比例</c:v>
                </c:pt>
                <c:pt idx="100">
                  <c:v>中医类别执业医师和执业助理医师占执业医师总数比例</c:v>
                </c:pt>
                <c:pt idx="101">
                  <c:v>中医医师占比</c:v>
                </c:pt>
                <c:pt idx="102">
                  <c:v>重点监控高值医用耗材收入占比</c:v>
                </c:pt>
                <c:pt idx="103">
                  <c:v>重点监控化学药品和生物制品收入占比</c:v>
                </c:pt>
                <c:pt idx="104">
                  <c:v>重点监控药品收入占比</c:v>
                </c:pt>
                <c:pt idx="105">
                  <c:v>重症医师占比</c:v>
                </c:pt>
                <c:pt idx="106">
                  <c:v>住院次均费用增幅</c:v>
                </c:pt>
                <c:pt idx="107">
                  <c:v>住院次均药品费用增幅</c:v>
                </c:pt>
                <c:pt idx="108">
                  <c:v>住院患者31天非计划再返率</c:v>
                </c:pt>
                <c:pt idx="109">
                  <c:v>住院患者基本药物使用率</c:v>
                </c:pt>
                <c:pt idx="110">
                  <c:v>住院患者抗菌药物使用强度</c:v>
                </c:pt>
                <c:pt idx="111">
                  <c:v>住院收入占医疗收入比例</c:v>
                </c:pt>
                <c:pt idx="112">
                  <c:v>住院收入中来自医保基金的比例</c:v>
                </c:pt>
                <c:pt idx="113">
                  <c:v>住院手术患者围手术期中医治疗比例</c:v>
                </c:pt>
                <c:pt idx="114">
                  <c:v>住院中医医疗服务项目收入占住院医疗收入比例</c:v>
                </c:pt>
                <c:pt idx="115">
                  <c:v>资产负债率</c:v>
                </c:pt>
              </c:strCache>
            </c:strRef>
          </c:cat>
          <c:val>
            <c:numRef>
              <c:f>Sheet1!$B$2:$B$117</c:f>
              <c:numCache>
                <c:formatCode>General</c:formatCode>
                <c:ptCount val="116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  <c:pt idx="62">
                  <c:v/>
                </c:pt>
                <c:pt idx="63">
                  <c:v/>
                </c:pt>
                <c:pt idx="64">
                  <c:v/>
                </c:pt>
                <c:pt idx="65">
                  <c:v/>
                </c:pt>
                <c:pt idx="66">
                  <c:v/>
                </c:pt>
                <c:pt idx="67">
                  <c:v/>
                </c:pt>
                <c:pt idx="68">
                  <c:v/>
                </c:pt>
                <c:pt idx="69">
                  <c:v/>
                </c:pt>
                <c:pt idx="70">
                  <c:v/>
                </c:pt>
                <c:pt idx="71">
                  <c:v/>
                </c:pt>
                <c:pt idx="72">
                  <c:v/>
                </c:pt>
                <c:pt idx="73">
                  <c:v/>
                </c:pt>
                <c:pt idx="74">
                  <c:v/>
                </c:pt>
                <c:pt idx="75">
                  <c:v/>
                </c:pt>
                <c:pt idx="76">
                  <c:v/>
                </c:pt>
                <c:pt idx="77">
                  <c:v/>
                </c:pt>
                <c:pt idx="78">
                  <c:v/>
                </c:pt>
                <c:pt idx="79">
                  <c:v/>
                </c:pt>
                <c:pt idx="80">
                  <c:v/>
                </c:pt>
                <c:pt idx="81">
                  <c:v/>
                </c:pt>
                <c:pt idx="82">
                  <c:v/>
                </c:pt>
                <c:pt idx="83">
                  <c:v/>
                </c:pt>
                <c:pt idx="84">
                  <c:v/>
                </c:pt>
                <c:pt idx="85">
                  <c:v/>
                </c:pt>
                <c:pt idx="86">
                  <c:v/>
                </c:pt>
                <c:pt idx="87">
                  <c:v/>
                </c:pt>
                <c:pt idx="88">
                  <c:v/>
                </c:pt>
                <c:pt idx="89">
                  <c:v/>
                </c:pt>
                <c:pt idx="90">
                  <c:v/>
                </c:pt>
                <c:pt idx="91">
                  <c:v/>
                </c:pt>
                <c:pt idx="92">
                  <c:v/>
                </c:pt>
                <c:pt idx="93">
                  <c:v/>
                </c:pt>
                <c:pt idx="94">
                  <c:v/>
                </c:pt>
                <c:pt idx="95">
                  <c:v/>
                </c:pt>
                <c:pt idx="96">
                  <c:v/>
                </c:pt>
                <c:pt idx="97">
                  <c:v/>
                </c:pt>
                <c:pt idx="98">
                  <c:v/>
                </c:pt>
                <c:pt idx="99">
                  <c:v/>
                </c:pt>
                <c:pt idx="100">
                  <c:v/>
                </c:pt>
                <c:pt idx="101">
                  <c:v/>
                </c:pt>
                <c:pt idx="102">
                  <c:v/>
                </c:pt>
                <c:pt idx="103">
                  <c:v/>
                </c:pt>
                <c:pt idx="104">
                  <c:v/>
                </c:pt>
                <c:pt idx="105">
                  <c:v/>
                </c:pt>
                <c:pt idx="106">
                  <c:v/>
                </c:pt>
                <c:pt idx="107">
                  <c:v/>
                </c:pt>
                <c:pt idx="108">
                  <c:v/>
                </c:pt>
                <c:pt idx="109">
                  <c:v/>
                </c:pt>
                <c:pt idx="110">
                  <c:v/>
                </c:pt>
                <c:pt idx="111">
                  <c:v/>
                </c:pt>
                <c:pt idx="112">
                  <c:v/>
                </c:pt>
                <c:pt idx="113">
                  <c:v/>
                </c:pt>
                <c:pt idx="114">
                  <c:v/>
                </c:pt>
                <c:pt idx="115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118</Slides>
  <Notes>118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118</vt:i4>
      </vt:variant>
    </vt:vector>
  </HeadingPairs>
  <TitlesOfParts>
    <vt:vector size="1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2021-09-27T16:01:52Z</dcterms:created>
  <dcterms:modified xsi:type="dcterms:W3CDTF">2021-09-27T16:01:52Z</dcterms:modified>
</cp:coreProperties>
</file>